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72" r:id="rId7"/>
    <p:sldId id="273" r:id="rId8"/>
    <p:sldId id="274" r:id="rId9"/>
    <p:sldId id="283" r:id="rId10"/>
    <p:sldId id="276" r:id="rId11"/>
    <p:sldId id="277" r:id="rId12"/>
    <p:sldId id="280" r:id="rId13"/>
    <p:sldId id="279" r:id="rId14"/>
    <p:sldId id="282" r:id="rId15"/>
    <p:sldId id="284" r:id="rId16"/>
    <p:sldId id="285" r:id="rId17"/>
    <p:sldId id="308" r:id="rId18"/>
    <p:sldId id="287" r:id="rId19"/>
    <p:sldId id="288" r:id="rId20"/>
    <p:sldId id="289" r:id="rId21"/>
    <p:sldId id="293" r:id="rId22"/>
    <p:sldId id="297" r:id="rId23"/>
    <p:sldId id="296" r:id="rId24"/>
    <p:sldId id="298" r:id="rId25"/>
    <p:sldId id="299" r:id="rId26"/>
    <p:sldId id="300" r:id="rId27"/>
    <p:sldId id="301" r:id="rId28"/>
    <p:sldId id="302" r:id="rId29"/>
    <p:sldId id="307" r:id="rId30"/>
    <p:sldId id="306" r:id="rId31"/>
    <p:sldId id="292" r:id="rId32"/>
    <p:sldId id="262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7F"/>
    <a:srgbClr val="FFFFFF"/>
    <a:srgbClr val="4B0092"/>
    <a:srgbClr val="F2F2F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E01F8-95C2-4C52-B6FA-B9900668EC8F}" v="5" dt="2025-11-16T20:34:38.237"/>
    <p1510:client id="{C2CFC2BC-0D05-E0D0-513A-5D63C119E098}" v="7" dt="2025-11-17T21:38:04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86441" autoAdjust="0"/>
  </p:normalViewPr>
  <p:slideViewPr>
    <p:cSldViewPr snapToGrid="0">
      <p:cViewPr varScale="1">
        <p:scale>
          <a:sx n="137" d="100"/>
          <a:sy n="137" d="100"/>
        </p:scale>
        <p:origin x="7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B13D2-B8F8-4C47-834A-775AF9EAB924}" type="datetimeFigureOut">
              <a:rPr lang="hu-HU" smtClean="0"/>
              <a:t>2025. 11. 25.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5B972-777F-499A-8BBF-6CFA13B1F7B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4016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0975-B1CD-DF65-9D47-EA4A66E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44216-139D-60E7-771B-74EFA59F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6145-349A-E2DB-41AE-67BD3B2A0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"For my example, I'm using a real API - the Hungarian National Bank's currency exchange rates.</a:t>
            </a:r>
          </a:p>
          <a:p>
            <a:r>
              <a:rPr lang="en-US" dirty="0"/>
              <a:t>Why this one?</a:t>
            </a:r>
          </a:p>
          <a:p>
            <a:r>
              <a:rPr lang="en-US" b="1" dirty="0"/>
              <a:t>[Point to bullets as you go]</a:t>
            </a:r>
            <a:endParaRPr lang="en-US" dirty="0"/>
          </a:p>
          <a:p>
            <a:r>
              <a:rPr lang="en-US" dirty="0"/>
              <a:t>SOAP API running since forever - proper old-school legacy</a:t>
            </a:r>
          </a:p>
          <a:p>
            <a:r>
              <a:rPr lang="en-US" dirty="0"/>
              <a:t>Not in Microsoft's connector library - you're on your own</a:t>
            </a:r>
          </a:p>
          <a:p>
            <a:r>
              <a:rPr lang="en-US" dirty="0"/>
              <a:t>We use it internally, probably many others too</a:t>
            </a:r>
          </a:p>
          <a:p>
            <a:r>
              <a:rPr lang="en-US" dirty="0"/>
              <a:t>Perfect example of 'there has to be a better way.'</a:t>
            </a:r>
          </a:p>
          <a:p>
            <a:r>
              <a:rPr lang="en-US" dirty="0"/>
              <a:t>Now, I'm going to show you two things: First, what it looks like to USE this connector. Then I'll pull back the curtain and be honest about what it took to BUILD it."</a:t>
            </a:r>
          </a:p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88F5D-4685-53EC-C697-C1ED1D81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3231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D785-F38A-4410-C780-AD0A4180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6A6F0-75B7-1A10-5197-2C2AD53F1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295B-AA55-CB40-FA8E-8518BAF4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A75D-C8D7-3895-884F-9EB76AC2F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9650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1944-2E22-A145-15D7-99EB28B8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EAE67-2D35-E818-4184-D5FC25FC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8A79E-1A60-D9D4-F7AE-67555C6DD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A8D51-1808-175B-F355-6E4E60A70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336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C80-EEBC-1249-223F-19F9BC96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D2F7-CB4D-3F87-44D9-224D9E66B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47A-B9E8-F00E-D3F5-126761BA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F1B5-85EC-55CE-F4BE-2AFF4B829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56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0975-B1CD-DF65-9D47-EA4A66E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44216-139D-60E7-771B-74EFA59F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6145-349A-E2DB-41AE-67BD3B2A0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88F5D-4685-53EC-C697-C1ED1D81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8143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0975-B1CD-DF65-9D47-EA4A66E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44216-139D-60E7-771B-74EFA59F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6145-349A-E2DB-41AE-67BD3B2A0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88F5D-4685-53EC-C697-C1ED1D81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742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D785-F38A-4410-C780-AD0A4180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6A6F0-75B7-1A10-5197-2C2AD53F1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295B-AA55-CB40-FA8E-8518BAF4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Time investment</a:t>
            </a:r>
          </a:p>
          <a:p>
            <a:r>
              <a:rPr lang="hu-HU" dirty="0"/>
              <a:t>30min</a:t>
            </a:r>
          </a:p>
          <a:p>
            <a:r>
              <a:rPr lang="hu-HU" dirty="0"/>
              <a:t>Few hours</a:t>
            </a:r>
          </a:p>
          <a:p>
            <a:r>
              <a:rPr lang="hu-HU" dirty="0"/>
              <a:t>As much as you spend on it few hour to weeks, depends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A75D-C8D7-3895-884F-9EB76AC2F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456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1944-2E22-A145-15D7-99EB28B8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EAE67-2D35-E818-4184-D5FC25FC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8A79E-1A60-D9D4-F7AE-67555C6DD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A8D51-1808-175B-F355-6E4E60A70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519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1944-2E22-A145-15D7-99EB28B8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EAE67-2D35-E818-4184-D5FC25FCE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8A79E-1A60-D9D4-F7AE-67555C6DD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A8D51-1808-175B-F355-6E4E60A70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347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C80-EEBC-1249-223F-19F9BC96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D2F7-CB4D-3F87-44D9-224D9E66B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47A-B9E8-F00E-D3F5-126761BA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F1B5-85EC-55CE-F4BE-2AFF4B829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35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3968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C80-EEBC-1249-223F-19F9BC96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D2F7-CB4D-3F87-44D9-224D9E66B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47A-B9E8-F00E-D3F5-126761BA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F1B5-85EC-55CE-F4BE-2AFF4B829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5309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EFC80-EEBC-1249-223F-19F9BC96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22D2F7-CB4D-3F87-44D9-224D9E66B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B447A-B9E8-F00E-D3F5-126761BA9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F1B5-85EC-55CE-F4BE-2AFF4B829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7836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30975-B1CD-DF65-9D47-EA4A66EB2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44216-139D-60E7-771B-74EFA59F1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6145-349A-E2DB-41AE-67BD3B2A0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88F5D-4685-53EC-C697-C1ED1D81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4738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D785-F38A-4410-C780-AD0A4180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6A6F0-75B7-1A10-5197-2C2AD53F1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295B-AA55-CB40-FA8E-8518BAF4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A75D-C8D7-3895-884F-9EB76AC2F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6874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D785-F38A-4410-C780-AD0A4180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6A6F0-75B7-1A10-5197-2C2AD53F1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295B-AA55-CB40-FA8E-8518BAF4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A75D-C8D7-3895-884F-9EB76AC2F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6468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5D785-F38A-4410-C780-AD0A4180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6A6F0-75B7-1A10-5197-2C2AD53F1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295B-AA55-CB40-FA8E-8518BAF4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A75D-C8D7-3895-884F-9EB76AC2F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159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1761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815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579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B889F-2869-711F-1F1F-8A81B7128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8BFF7-3667-5B8C-DFDB-DB0ED6F7CE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64F86-A286-EF4E-6964-E3376CD48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6682-A23C-C4F6-6771-1FC207ADE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789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6D638-74EE-46EB-A16D-F2335D2E4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DC3E0-C787-6245-542B-E7536BC6C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E523D-13E2-53E7-E1C4-4F150EE1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9DFE-70F9-601B-9486-31EBF515A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9677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4B47-57A3-A2BD-0871-23B983216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9A422A-ECEA-A2F5-1966-CDA8B7FDD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52904-E0F8-097E-5096-66CEA52CC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241AC-AB40-CFBB-2679-7E177DCEE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025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5B972-777F-499A-8BBF-6CFA13B1F7B8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017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ő">
    <p:bg>
      <p:bgPr>
        <a:gradFill flip="none" rotWithShape="1">
          <a:gsLst>
            <a:gs pos="2000">
              <a:srgbClr val="4B0092"/>
            </a:gs>
            <a:gs pos="100000">
              <a:srgbClr val="00FF7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C1C02B7-8CE0-7438-405E-2423FE573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1" y="482599"/>
            <a:ext cx="939800" cy="93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6E04E-9A20-69A2-F3C4-325E5073B456}"/>
              </a:ext>
            </a:extLst>
          </p:cNvPr>
          <p:cNvSpPr txBox="1"/>
          <p:nvPr userDrawn="1"/>
        </p:nvSpPr>
        <p:spPr>
          <a:xfrm>
            <a:off x="1549400" y="482599"/>
            <a:ext cx="284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</a:t>
            </a:r>
            <a:r>
              <a:rPr lang="hu-HU" sz="32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</a:t>
            </a:r>
            <a:r>
              <a:rPr lang="hu-HU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Enter Summit</a:t>
            </a:r>
          </a:p>
        </p:txBody>
      </p:sp>
    </p:spTree>
    <p:extLst>
      <p:ext uri="{BB962C8B-B14F-4D97-AF65-F5344CB8AC3E}">
        <p14:creationId xmlns:p14="http://schemas.microsoft.com/office/powerpoint/2010/main" val="288756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gradFill flip="none" rotWithShape="1">
          <a:gsLst>
            <a:gs pos="2000">
              <a:srgbClr val="4B0092"/>
            </a:gs>
            <a:gs pos="100000">
              <a:srgbClr val="00FF7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512CC1-E1AD-45A5-F3E8-7E99E44BBFA8}"/>
              </a:ext>
            </a:extLst>
          </p:cNvPr>
          <p:cNvSpPr/>
          <p:nvPr userDrawn="1"/>
        </p:nvSpPr>
        <p:spPr>
          <a:xfrm>
            <a:off x="557840" y="1293961"/>
            <a:ext cx="11070567" cy="52534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EB825-F1B0-3164-6B38-A46DF6ED1A57}"/>
              </a:ext>
            </a:extLst>
          </p:cNvPr>
          <p:cNvSpPr txBox="1"/>
          <p:nvPr userDrawn="1"/>
        </p:nvSpPr>
        <p:spPr>
          <a:xfrm>
            <a:off x="0" y="250166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>
                <a:solidFill>
                  <a:schemeClr val="bg1"/>
                </a:solidFill>
              </a:rPr>
              <a:t>Thank you to our </a:t>
            </a:r>
            <a:r>
              <a:rPr lang="hu-HU" sz="4800" b="1">
                <a:solidFill>
                  <a:schemeClr val="bg1"/>
                </a:solidFill>
              </a:rPr>
              <a:t>Sponsors!</a:t>
            </a:r>
            <a:endParaRPr lang="hu-HU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7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79784-41A7-5330-F538-689BB30E33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0F8A51-3F5D-27EA-4EBF-01ABC5FD2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2AE61-BEA3-6E7B-7833-2E54D0BE9EF4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A50489-BF70-F243-5B7D-FD31485A5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3524" y="1040640"/>
            <a:ext cx="4572000" cy="4476467"/>
          </a:xfrm>
          <a:prstGeom prst="ellipse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EDB0F3-9141-2024-5F6A-34823AA10E71}"/>
              </a:ext>
            </a:extLst>
          </p:cNvPr>
          <p:cNvSpPr/>
          <p:nvPr userDrawn="1"/>
        </p:nvSpPr>
        <p:spPr>
          <a:xfrm>
            <a:off x="615049" y="914399"/>
            <a:ext cx="4728951" cy="4728951"/>
          </a:xfrm>
          <a:prstGeom prst="ellipse">
            <a:avLst/>
          </a:prstGeom>
          <a:noFill/>
          <a:ln w="1143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FEAF5D-C2F4-1BC0-00A5-D1EFBFC715F7}"/>
              </a:ext>
            </a:extLst>
          </p:cNvPr>
          <p:cNvSpPr/>
          <p:nvPr userDrawn="1"/>
        </p:nvSpPr>
        <p:spPr>
          <a:xfrm>
            <a:off x="2723630" y="5092322"/>
            <a:ext cx="2620369" cy="614149"/>
          </a:xfrm>
          <a:prstGeom prst="roundRect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rgbClr val="33333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SPEAKER</a:t>
            </a:r>
            <a:endParaRPr lang="hu-HU" b="1" dirty="0">
              <a:solidFill>
                <a:srgbClr val="333333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03BF1B3-DD6A-D4B0-80E3-A405AE3922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0560" y="3429000"/>
            <a:ext cx="6004754" cy="1077913"/>
          </a:xfr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/>
            <a:r>
              <a:rPr lang="hu-HU" dirty="0"/>
              <a:t>This is a placeholder for short introduction or overview, or just a list of favourit flavors of pancakes.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3D2EE2D-DE9E-2D0F-FF92-3932801C89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0560" y="1874493"/>
            <a:ext cx="6004754" cy="764604"/>
          </a:xfr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/>
            <a:r>
              <a:rPr lang="hu-HU" dirty="0"/>
              <a:t>Lastname Firstname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3CA92493-03F2-EFB3-585D-36F7496EF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1804" y="2664396"/>
            <a:ext cx="6004754" cy="764604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lvl="0"/>
            <a:r>
              <a:rPr lang="hu-HU" dirty="0"/>
              <a:t>Job, title, role or company</a:t>
            </a:r>
          </a:p>
        </p:txBody>
      </p:sp>
    </p:spTree>
    <p:extLst>
      <p:ext uri="{BB962C8B-B14F-4D97-AF65-F5344CB8AC3E}">
        <p14:creationId xmlns:p14="http://schemas.microsoft.com/office/powerpoint/2010/main" val="149408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sztán">
    <p:bg>
      <p:bgPr>
        <a:gradFill flip="none" rotWithShape="1">
          <a:gsLst>
            <a:gs pos="2000">
              <a:srgbClr val="4B0092"/>
            </a:gs>
            <a:gs pos="100000">
              <a:srgbClr val="00FF7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D433E55-D04F-A1C5-4842-5C04598F43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CEDC5C-2FA4-FB8A-F26B-B6FAFBE37EEE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llámosan">
    <p:bg>
      <p:bgPr>
        <a:gradFill flip="none" rotWithShape="1">
          <a:gsLst>
            <a:gs pos="2000">
              <a:srgbClr val="4B0092"/>
            </a:gs>
            <a:gs pos="100000">
              <a:srgbClr val="00FF7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onal Stripe 3">
            <a:extLst>
              <a:ext uri="{FF2B5EF4-FFF2-40B4-BE49-F238E27FC236}">
                <a16:creationId xmlns:a16="http://schemas.microsoft.com/office/drawing/2014/main" id="{49672F81-EC02-DB87-C058-EFAD278CE1BE}"/>
              </a:ext>
            </a:extLst>
          </p:cNvPr>
          <p:cNvSpPr/>
          <p:nvPr userDrawn="1"/>
        </p:nvSpPr>
        <p:spPr>
          <a:xfrm rot="985509">
            <a:off x="7083495" y="-737290"/>
            <a:ext cx="3995602" cy="8448318"/>
          </a:xfrm>
          <a:prstGeom prst="diagStripe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7A623-4BD2-736A-E717-C9C8969A5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50D3DAA-F200-9FEC-338E-9C27F6A5C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35065-CD32-F352-2A3A-F86A05538E73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53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cos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C262F5-0E42-CA76-DFB1-4697FD154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3BE3CA-76E7-F085-4D93-55AE4431BF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B8E85-FE7A-64CC-E455-7E9246698665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1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yós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D79784-41A7-5330-F538-689BB30E33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0F8A51-3F5D-27EA-4EBF-01ABC5FD26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2AE61-BEA3-6E7B-7833-2E54D0BE9EF4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2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áromszöge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33EC6-02BE-ADBC-80AD-9D85FB3C4B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E980B2-F748-078A-CF83-43D24153C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9" y="6057899"/>
            <a:ext cx="612775" cy="612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6B8634-1144-62F4-625B-BC97FA48ED26}"/>
              </a:ext>
            </a:extLst>
          </p:cNvPr>
          <p:cNvSpPr txBox="1"/>
          <p:nvPr userDrawn="1"/>
        </p:nvSpPr>
        <p:spPr>
          <a:xfrm>
            <a:off x="9194801" y="6364286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</a:t>
            </a:r>
            <a:r>
              <a:rPr lang="hu-HU" sz="16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shiftentersummit</a:t>
            </a:r>
            <a:endParaRPr lang="hu-HU" sz="32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92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C8A4E-B675-64BE-3888-2E00E755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18EF6-5B5F-2930-FA4D-1D0F2ED14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BB752-3936-A25A-8ACE-B39FE7A76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E9C6F-EB98-441D-B878-A8BDAAEE6EC9}" type="datetimeFigureOut">
              <a:rPr lang="hu-HU" smtClean="0"/>
              <a:t>2025. 11. 25.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05147-F339-CC7E-A079-3F3F055E6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B6B2-9342-1055-B8F6-F5DABDD9B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A490-0557-4103-BD25-FF577B860D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189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3" r:id="rId3"/>
    <p:sldLayoutId id="2147483666" r:id="rId4"/>
    <p:sldLayoutId id="2147483665" r:id="rId5"/>
    <p:sldLayoutId id="2147483662" r:id="rId6"/>
    <p:sldLayoutId id="2147483667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sv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9D130D4D-098B-DF4F-FD66-3C9EC7DD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052" y="1971040"/>
            <a:ext cx="2663435" cy="40156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9604CCA-57C3-3B94-4F04-7BA4373BF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7018" y="1692394"/>
            <a:ext cx="2016642" cy="795125"/>
          </a:xfrm>
          <a:prstGeom prst="rect">
            <a:avLst/>
          </a:prstGeom>
        </p:spPr>
      </p:pic>
      <p:pic>
        <p:nvPicPr>
          <p:cNvPr id="28" name="Gráfico 2055">
            <a:extLst>
              <a:ext uri="{FF2B5EF4-FFF2-40B4-BE49-F238E27FC236}">
                <a16:creationId xmlns:a16="http://schemas.microsoft.com/office/drawing/2014/main" id="{B5A25D76-C3B7-1A39-57B8-8FBB442D4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8407" y="3098054"/>
            <a:ext cx="1225977" cy="493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06059B-5359-0F24-7BF3-B03763BA4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25" y="3219809"/>
            <a:ext cx="2359990" cy="3719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9E878A-C372-6407-8BA4-96949D4CF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202" y="4474214"/>
            <a:ext cx="1286335" cy="36338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8C47E43-2E89-A2AC-D246-9F50448FA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169" y="3242717"/>
            <a:ext cx="1565459" cy="3261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52A4B26-9BEA-38FB-CE19-1BFEC9877B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39016" b="39016"/>
          <a:stretch/>
        </p:blipFill>
        <p:spPr>
          <a:xfrm>
            <a:off x="3782715" y="5621175"/>
            <a:ext cx="1716151" cy="3770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3B0834E-8D9B-CD62-43C6-9FA9B4947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26784" b="34757"/>
          <a:stretch>
            <a:fillRect/>
          </a:stretch>
        </p:blipFill>
        <p:spPr>
          <a:xfrm>
            <a:off x="7552955" y="5464512"/>
            <a:ext cx="1187557" cy="6459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613698-8681-F088-5FDC-182B8E113DA7}"/>
              </a:ext>
            </a:extLst>
          </p:cNvPr>
          <p:cNvGrpSpPr/>
          <p:nvPr/>
        </p:nvGrpSpPr>
        <p:grpSpPr>
          <a:xfrm>
            <a:off x="4032250" y="4286249"/>
            <a:ext cx="1219407" cy="762000"/>
            <a:chOff x="4503208" y="4037541"/>
            <a:chExt cx="1219407" cy="76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88845E-F986-3CF1-8D25-9411CA764280}"/>
                </a:ext>
              </a:extLst>
            </p:cNvPr>
            <p:cNvSpPr/>
            <p:nvPr/>
          </p:nvSpPr>
          <p:spPr>
            <a:xfrm>
              <a:off x="4503208" y="4037541"/>
              <a:ext cx="1217083" cy="7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F1B2B473-0974-3B15-4441-945241712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611089" y="4139057"/>
              <a:ext cx="1111526" cy="52102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703EF0-EB4F-B736-852B-5756BEC24801}"/>
              </a:ext>
            </a:extLst>
          </p:cNvPr>
          <p:cNvGrpSpPr/>
          <p:nvPr/>
        </p:nvGrpSpPr>
        <p:grpSpPr>
          <a:xfrm>
            <a:off x="6234912" y="4274242"/>
            <a:ext cx="1318043" cy="807870"/>
            <a:chOff x="7338391" y="4102020"/>
            <a:chExt cx="1782446" cy="10925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E02935-DE85-BC03-4047-A76CEC26A8FE}"/>
                </a:ext>
              </a:extLst>
            </p:cNvPr>
            <p:cNvSpPr/>
            <p:nvPr/>
          </p:nvSpPr>
          <p:spPr>
            <a:xfrm>
              <a:off x="7338391" y="4117283"/>
              <a:ext cx="1782446" cy="1046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800CDF5-9043-5BD0-5FC8-87FF7BAB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683355" y="4102020"/>
              <a:ext cx="1092517" cy="109251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68E01-FFA0-955B-550D-3E642613D7B5}"/>
              </a:ext>
            </a:extLst>
          </p:cNvPr>
          <p:cNvGrpSpPr/>
          <p:nvPr/>
        </p:nvGrpSpPr>
        <p:grpSpPr>
          <a:xfrm>
            <a:off x="3462431" y="2884204"/>
            <a:ext cx="2037325" cy="1089592"/>
            <a:chOff x="2928253" y="2796055"/>
            <a:chExt cx="2104384" cy="112497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655D91-1D36-2436-288A-F7EFD594500E}"/>
                </a:ext>
              </a:extLst>
            </p:cNvPr>
            <p:cNvSpPr/>
            <p:nvPr/>
          </p:nvSpPr>
          <p:spPr>
            <a:xfrm>
              <a:off x="2997393" y="2796055"/>
              <a:ext cx="1966105" cy="1124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1E89F8-F970-EBF2-0DCC-9E315F81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928253" y="2903573"/>
              <a:ext cx="2104384" cy="88267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190121-FAD0-CE89-A164-C4BB5526B5EB}"/>
              </a:ext>
            </a:extLst>
          </p:cNvPr>
          <p:cNvGrpSpPr/>
          <p:nvPr/>
        </p:nvGrpSpPr>
        <p:grpSpPr>
          <a:xfrm>
            <a:off x="1589031" y="4299740"/>
            <a:ext cx="1570815" cy="756874"/>
            <a:chOff x="2376972" y="4291375"/>
            <a:chExt cx="1570815" cy="7568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DBECBA-940A-C68B-C607-1B00A336DCE4}"/>
                </a:ext>
              </a:extLst>
            </p:cNvPr>
            <p:cNvSpPr/>
            <p:nvPr/>
          </p:nvSpPr>
          <p:spPr>
            <a:xfrm>
              <a:off x="2376972" y="4291375"/>
              <a:ext cx="1570815" cy="756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FE7746AF-50E7-80DC-1E52-C4A71571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52765" y="4442259"/>
              <a:ext cx="1419228" cy="40709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81E506-210D-8040-36C6-8C0C52A3F952}"/>
              </a:ext>
            </a:extLst>
          </p:cNvPr>
          <p:cNvGrpSpPr/>
          <p:nvPr/>
        </p:nvGrpSpPr>
        <p:grpSpPr>
          <a:xfrm>
            <a:off x="9737785" y="4299740"/>
            <a:ext cx="1244934" cy="712330"/>
            <a:chOff x="9297343" y="5382113"/>
            <a:chExt cx="1966105" cy="11249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C956A-E87F-B783-AC05-753ECB3EFECA}"/>
                </a:ext>
              </a:extLst>
            </p:cNvPr>
            <p:cNvSpPr/>
            <p:nvPr/>
          </p:nvSpPr>
          <p:spPr>
            <a:xfrm>
              <a:off x="9297343" y="5382113"/>
              <a:ext cx="1966105" cy="1124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C0CDDB-6EA9-6824-49D8-1CB635C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173" y="5504904"/>
              <a:ext cx="1782446" cy="75510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69CEA-3303-DFA6-2C62-97D2D86C6662}"/>
              </a:ext>
            </a:extLst>
          </p:cNvPr>
          <p:cNvGrpSpPr/>
          <p:nvPr/>
        </p:nvGrpSpPr>
        <p:grpSpPr>
          <a:xfrm>
            <a:off x="1422712" y="5264879"/>
            <a:ext cx="1903452" cy="1089591"/>
            <a:chOff x="1496326" y="5283834"/>
            <a:chExt cx="1966105" cy="112497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727740-4E30-70CC-282D-6298D917B5F7}"/>
                </a:ext>
              </a:extLst>
            </p:cNvPr>
            <p:cNvSpPr/>
            <p:nvPr/>
          </p:nvSpPr>
          <p:spPr>
            <a:xfrm>
              <a:off x="1496326" y="5283834"/>
              <a:ext cx="1966105" cy="1124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F2207C-DBB8-C69B-BC23-83B725697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326" y="5391298"/>
              <a:ext cx="1864903" cy="975966"/>
            </a:xfrm>
            <a:prstGeom prst="rect">
              <a:avLst/>
            </a:prstGeom>
          </p:spPr>
        </p:pic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D78B097A-B2F9-2439-ACB2-ABA6A2227D1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2420" y="5453278"/>
            <a:ext cx="807869" cy="8629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9E0B735-3C90-A1F1-ABC1-901A7E6B66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88231" y="5618792"/>
            <a:ext cx="1426308" cy="3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8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052A-EF08-E493-187D-648E150D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2CFD3-D2BE-B2FD-E0BB-302D9F481382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Demo: MNB Exchange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FCE80-5B5C-293A-AE60-27F81A8C771E}"/>
              </a:ext>
            </a:extLst>
          </p:cNvPr>
          <p:cNvSpPr txBox="1"/>
          <p:nvPr/>
        </p:nvSpPr>
        <p:spPr>
          <a:xfrm>
            <a:off x="895884" y="1309036"/>
            <a:ext cx="1081185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Hungarian National Bank exchange rates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SOAP API runnning since forever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public connector in MS library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5A6D34-09E7-E2AF-D6ED-9A0E42FA4435}"/>
              </a:ext>
            </a:extLst>
          </p:cNvPr>
          <p:cNvSpPr/>
          <p:nvPr/>
        </p:nvSpPr>
        <p:spPr>
          <a:xfrm>
            <a:off x="6368567" y="443350"/>
            <a:ext cx="267630" cy="2676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072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4393-E279-C00D-8E77-02D388A1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772B-E95A-403A-AAB5-843E9C9B96F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Getting Started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191E3-1A6E-6156-2E66-49B3F47F7720}"/>
              </a:ext>
            </a:extLst>
          </p:cNvPr>
          <p:cNvSpPr txBox="1"/>
          <p:nvPr/>
        </p:nvSpPr>
        <p:spPr>
          <a:xfrm>
            <a:off x="895884" y="2627769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Import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definition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Review the operations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Give friendly names and descriptions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Use it in a real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63969-5FD5-5217-3E81-5AB3ED9E92B2}"/>
              </a:ext>
            </a:extLst>
          </p:cNvPr>
          <p:cNvSpPr txBox="1"/>
          <p:nvPr/>
        </p:nvSpPr>
        <p:spPr>
          <a:xfrm>
            <a:off x="895884" y="1119664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Find </a:t>
            </a:r>
            <a:r>
              <a:rPr lang="en-US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simple REST API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has „Try it” feature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has OpenAPI definition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e.g. JSONPlaceholder, Free Weather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75F-698D-4EF0-521C-2ECB7249A1CB}"/>
              </a:ext>
            </a:extLst>
          </p:cNvPr>
          <p:cNvSpPr txBox="1"/>
          <p:nvPr/>
        </p:nvSpPr>
        <p:spPr>
          <a:xfrm>
            <a:off x="895884" y="4135874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 an actual need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Import or build manually the operations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Handle authentication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Test thoroughly</a:t>
            </a:r>
            <a:endParaRPr lang="hu-HU" sz="2000" dirty="0">
              <a:solidFill>
                <a:srgbClr val="FFFF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8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19419-8334-BCD5-CE85-D6EBA965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6BD04-39E0-3C90-37B8-5C5080BDFABC}"/>
              </a:ext>
            </a:extLst>
          </p:cNvPr>
          <p:cNvSpPr txBox="1"/>
          <p:nvPr/>
        </p:nvSpPr>
        <p:spPr>
          <a:xfrm>
            <a:off x="304802" y="254000"/>
            <a:ext cx="1140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PCF</a:t>
            </a:r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Controls</a:t>
            </a:r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- </a:t>
            </a:r>
            <a:r>
              <a:rPr lang="en-US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Your UI Needs More</a:t>
            </a:r>
            <a:br>
              <a:rPr lang="hu-HU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20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owerApps </a:t>
            </a:r>
            <a:r>
              <a:rPr lang="en-US" sz="20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omponent </a:t>
            </a:r>
            <a:r>
              <a:rPr lang="en-US" sz="20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ramework</a:t>
            </a:r>
            <a:endParaRPr lang="hu-HU" sz="2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2B3B61-3495-EA79-3EB4-60F34B1F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659" y="2450721"/>
            <a:ext cx="4376265" cy="3111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B21657-EACF-CC52-F4C8-4114ED97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588" y="2454776"/>
            <a:ext cx="4764612" cy="3111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A7CDE1-A3BA-142F-F3F1-26614B6F4B37}"/>
              </a:ext>
            </a:extLst>
          </p:cNvPr>
          <p:cNvSpPr txBox="1"/>
          <p:nvPr/>
        </p:nvSpPr>
        <p:spPr>
          <a:xfrm>
            <a:off x="304802" y="1291359"/>
            <a:ext cx="104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Javascript</a:t>
            </a: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framework to develop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reusable </a:t>
            </a:r>
            <a:r>
              <a:rPr lang="en-US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</a:t>
            </a:r>
            <a:r>
              <a:rPr lang="en-US" sz="20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UI</a:t>
            </a:r>
            <a:r>
              <a:rPr lang="en-US" sz="20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Controls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9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C8F1-AB62-84A5-9E1C-9A792BB6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59030-CDB9-E7BC-AEC7-719CB9563594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You Need PCF Controls</a:t>
            </a:r>
            <a:endParaRPr lang="hu-HU" sz="36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5E31C-D30A-8B42-10EB-DDDAF5E20CF1}"/>
              </a:ext>
            </a:extLst>
          </p:cNvPr>
          <p:cNvSpPr txBox="1"/>
          <p:nvPr/>
        </p:nvSpPr>
        <p:spPr>
          <a:xfrm>
            <a:off x="895884" y="1309036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 visualization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custom dashboard widgets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specialized charts</a:t>
            </a:r>
            <a:endParaRPr lang="hu-HU" sz="3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CACB-3448-B0FB-25D1-AFC660239134}"/>
              </a:ext>
            </a:extLst>
          </p:cNvPr>
          <p:cNvSpPr txBox="1"/>
          <p:nvPr/>
        </p:nvSpPr>
        <p:spPr>
          <a:xfrm>
            <a:off x="895884" y="2521715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Specialized controls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custom functionality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richtext editor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editable table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254D0-7B97-05C2-1C16-CBB536590B91}"/>
              </a:ext>
            </a:extLst>
          </p:cNvPr>
          <p:cNvSpPr txBox="1"/>
          <p:nvPr/>
        </p:nvSpPr>
        <p:spPr>
          <a:xfrm>
            <a:off x="895884" y="4042170"/>
            <a:ext cx="10400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Consistent UX</a:t>
            </a:r>
            <a:b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w</a:t>
            </a:r>
            <a:r>
              <a:rPr lang="en-US" sz="2000" dirty="0" err="1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orks</a:t>
            </a:r>
            <a:r>
              <a:rPr lang="en-US" sz="20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both with Canvas and Model-driven apps</a:t>
            </a:r>
            <a:endParaRPr lang="hu-HU" sz="3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90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A7F9-0E95-DB69-DA2C-F44D057C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0954A-0CA2-7275-D573-839148065ACC}"/>
              </a:ext>
            </a:extLst>
          </p:cNvPr>
          <p:cNvSpPr txBox="1"/>
          <p:nvPr/>
        </p:nvSpPr>
        <p:spPr>
          <a:xfrm>
            <a:off x="304802" y="254000"/>
            <a:ext cx="704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PCF Ecosystem</a:t>
            </a:r>
            <a:endParaRPr lang="hu-HU" sz="2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E9B5-2154-52E4-38F2-94005157D771}"/>
              </a:ext>
            </a:extLst>
          </p:cNvPr>
          <p:cNvSpPr txBox="1"/>
          <p:nvPr/>
        </p:nvSpPr>
        <p:spPr>
          <a:xfrm>
            <a:off x="959937" y="1082580"/>
            <a:ext cx="101524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Javascript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TypeScript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HTML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CSS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React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(TypeScript UI library) for complex controls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Node.js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npm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for building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PCF Framework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136103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052A-EF08-E493-187D-648E150D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2CFD3-D2BE-B2FD-E0BB-302D9F481382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Demo: From simple to advanced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4AB00-26BC-1E6B-022D-A30BDF7E053E}"/>
              </a:ext>
            </a:extLst>
          </p:cNvPr>
          <p:cNvSpPr txBox="1"/>
          <p:nvPr/>
        </p:nvSpPr>
        <p:spPr>
          <a:xfrm>
            <a:off x="895884" y="1309036"/>
            <a:ext cx="10400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Simple Percent control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formatted number display with color 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D505D-BDC6-13AB-F42F-2A1F9AA5FC78}"/>
              </a:ext>
            </a:extLst>
          </p:cNvPr>
          <p:cNvSpPr txBox="1"/>
          <p:nvPr/>
        </p:nvSpPr>
        <p:spPr>
          <a:xfrm>
            <a:off x="895884" y="3456084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Company Lookup control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functions like a native lookup field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integrates with 3rd party Company Lookup API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pulls in data and populates it into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B3D9C-441D-19FF-909C-F1AC3FD10A49}"/>
              </a:ext>
            </a:extLst>
          </p:cNvPr>
          <p:cNvSpPr txBox="1"/>
          <p:nvPr/>
        </p:nvSpPr>
        <p:spPr>
          <a:xfrm>
            <a:off x="895884" y="2201588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Enhanced Percent control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based on the simple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with lot of css and animation enhancement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DE3EAA-DC95-33CA-502F-E7E0F8CA3217}"/>
              </a:ext>
            </a:extLst>
          </p:cNvPr>
          <p:cNvSpPr/>
          <p:nvPr/>
        </p:nvSpPr>
        <p:spPr>
          <a:xfrm>
            <a:off x="895884" y="1417144"/>
            <a:ext cx="267630" cy="267630"/>
          </a:xfrm>
          <a:prstGeom prst="ellipse">
            <a:avLst/>
          </a:prstGeom>
          <a:solidFill>
            <a:srgbClr val="00F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3CBDDD-ACAC-7816-232C-A5F3880AF5C9}"/>
              </a:ext>
            </a:extLst>
          </p:cNvPr>
          <p:cNvSpPr/>
          <p:nvPr/>
        </p:nvSpPr>
        <p:spPr>
          <a:xfrm>
            <a:off x="895884" y="2400307"/>
            <a:ext cx="267630" cy="2676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94397A-0695-D78E-A978-2DB80F2501CD}"/>
              </a:ext>
            </a:extLst>
          </p:cNvPr>
          <p:cNvSpPr/>
          <p:nvPr/>
        </p:nvSpPr>
        <p:spPr>
          <a:xfrm>
            <a:off x="895884" y="3634230"/>
            <a:ext cx="267630" cy="2676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895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052A-EF08-E493-187D-648E150D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2CFD3-D2BE-B2FD-E0BB-302D9F481382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PCF Gallery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BF31F-FBB8-B984-BEBA-0DD4DC6A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40" y="1217785"/>
            <a:ext cx="8492272" cy="499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7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4393-E279-C00D-8E77-02D388A1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772B-E95A-403A-AAB5-843E9C9B96F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Getting Started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191E3-1A6E-6156-2E66-49B3F47F7720}"/>
              </a:ext>
            </a:extLst>
          </p:cNvPr>
          <p:cNvSpPr txBox="1"/>
          <p:nvPr/>
        </p:nvSpPr>
        <p:spPr>
          <a:xfrm>
            <a:off x="895884" y="1309036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before build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most PCF Gallery controls are opensource and free to use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download and install a few, get a feel for it, get ideas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63969-5FD5-5217-3E81-5AB3ED9E92B2}"/>
              </a:ext>
            </a:extLst>
          </p:cNvPr>
          <p:cNvSpPr txBox="1"/>
          <p:nvPr/>
        </p:nvSpPr>
        <p:spPr>
          <a:xfrm>
            <a:off x="895884" y="2509365"/>
            <a:ext cx="10400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Tweak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existing from PCF Gallery</a:t>
            </a: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get familiar with the PCF framework, Javascript and TypeScript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E3269-70F4-E420-981F-A450AC7A545D}"/>
              </a:ext>
            </a:extLst>
          </p:cNvPr>
          <p:cNvSpPr txBox="1"/>
          <p:nvPr/>
        </p:nvSpPr>
        <p:spPr>
          <a:xfrm>
            <a:off x="895884" y="3401917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your own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start small, build something simple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get into the nitty-gritty of the languages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go to more complex ideas as you learn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404F4-EE35-879D-4100-772E488E7EFA}"/>
              </a:ext>
            </a:extLst>
          </p:cNvPr>
          <p:cNvSpPr txBox="1"/>
          <p:nvPr/>
        </p:nvSpPr>
        <p:spPr>
          <a:xfrm>
            <a:off x="895884" y="4910022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Visit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pcf.gallery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19419-8334-BCD5-CE85-D6EBA965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6BD04-39E0-3C90-37B8-5C5080BDFABC}"/>
              </a:ext>
            </a:extLst>
          </p:cNvPr>
          <p:cNvSpPr txBox="1"/>
          <p:nvPr/>
        </p:nvSpPr>
        <p:spPr>
          <a:xfrm>
            <a:off x="304802" y="254000"/>
            <a:ext cx="1140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Dataverse Plugins</a:t>
            </a:r>
            <a:br>
              <a:rPr lang="hu-HU" sz="36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20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PA flows reach their </a:t>
            </a:r>
            <a:r>
              <a:rPr lang="en-US" sz="2000" dirty="0" err="1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limi</a:t>
            </a:r>
            <a:r>
              <a:rPr lang="hu-HU" sz="20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7CDE1-A3BA-142F-F3F1-26614B6F4B37}"/>
              </a:ext>
            </a:extLst>
          </p:cNvPr>
          <p:cNvSpPr txBox="1"/>
          <p:nvPr/>
        </p:nvSpPr>
        <p:spPr>
          <a:xfrm>
            <a:off x="304802" y="1291359"/>
            <a:ext cx="104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</a:t>
            </a:r>
            <a:r>
              <a:rPr lang="en-US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vents</a:t>
            </a:r>
            <a:r>
              <a:rPr lang="en-US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trigger</a:t>
            </a:r>
            <a:r>
              <a:rPr lang="en-US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custom </a:t>
            </a:r>
            <a:r>
              <a:rPr lang="en-US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code</a:t>
            </a:r>
            <a:r>
              <a:rPr lang="en-US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that</a:t>
            </a:r>
            <a:r>
              <a:rPr lang="en-US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handle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n-US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business logic.</a:t>
            </a:r>
            <a:endParaRPr lang="hu-HU" sz="2000" dirty="0">
              <a:solidFill>
                <a:srgbClr val="F2F2F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A0E89C-01E8-42BA-7929-C0CB8863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937" y="2186903"/>
            <a:ext cx="6641115" cy="34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19419-8334-BCD5-CE85-D6EBA965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D6BD04-39E0-3C90-37B8-5C5080BDFAB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Glimpse of the Event Framework</a:t>
            </a:r>
            <a:endParaRPr lang="hu-HU" sz="2000" dirty="0">
              <a:solidFill>
                <a:srgbClr val="FFFF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232FC807-3220-EB60-2795-3BE6C3F21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2" y="1483501"/>
            <a:ext cx="9857195" cy="38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CB78459-22C5-C90D-7824-F517A023A013}"/>
              </a:ext>
            </a:extLst>
          </p:cNvPr>
          <p:cNvSpPr txBox="1"/>
          <p:nvPr/>
        </p:nvSpPr>
        <p:spPr>
          <a:xfrm>
            <a:off x="508001" y="2864921"/>
            <a:ext cx="1103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Dude, why would I go Pro-code, this is Power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8BD9A-DC5C-F0F7-EE2B-C931E8F83C20}"/>
              </a:ext>
            </a:extLst>
          </p:cNvPr>
          <p:cNvSpPr txBox="1"/>
          <p:nvPr/>
        </p:nvSpPr>
        <p:spPr>
          <a:xfrm>
            <a:off x="508001" y="4811851"/>
            <a:ext cx="7048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András Ódor</a:t>
            </a:r>
            <a:br>
              <a:rPr lang="hu-HU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 make things work in PowerPlatform</a:t>
            </a:r>
          </a:p>
        </p:txBody>
      </p:sp>
    </p:spTree>
    <p:extLst>
      <p:ext uri="{BB962C8B-B14F-4D97-AF65-F5344CB8AC3E}">
        <p14:creationId xmlns:p14="http://schemas.microsoft.com/office/powerpoint/2010/main" val="57735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C8F1-AB62-84A5-9E1C-9A792BB6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59030-CDB9-E7BC-AEC7-719CB9563594}"/>
              </a:ext>
            </a:extLst>
          </p:cNvPr>
          <p:cNvSpPr txBox="1"/>
          <p:nvPr/>
        </p:nvSpPr>
        <p:spPr>
          <a:xfrm>
            <a:off x="304802" y="254000"/>
            <a:ext cx="1140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</a:t>
            </a:r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should </a:t>
            </a:r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You </a:t>
            </a:r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consider</a:t>
            </a:r>
            <a:b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You want to make sure, that</a:t>
            </a:r>
            <a:endParaRPr lang="hu-HU" sz="36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5E31C-D30A-8B42-10EB-DDDAF5E20CF1}"/>
              </a:ext>
            </a:extLst>
          </p:cNvPr>
          <p:cNvSpPr txBox="1"/>
          <p:nvPr/>
        </p:nvSpPr>
        <p:spPr>
          <a:xfrm>
            <a:off x="895884" y="1309036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Validation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cannot be bypassed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BCACB-3448-B0FB-25D1-AFC660239134}"/>
              </a:ext>
            </a:extLst>
          </p:cNvPr>
          <p:cNvSpPr txBox="1"/>
          <p:nvPr/>
        </p:nvSpPr>
        <p:spPr>
          <a:xfrm>
            <a:off x="895884" y="1893811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 runs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synchronously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33379-F8AD-09EA-2B4D-19FC538252D7}"/>
              </a:ext>
            </a:extLst>
          </p:cNvPr>
          <p:cNvSpPr txBox="1"/>
          <p:nvPr/>
        </p:nvSpPr>
        <p:spPr>
          <a:xfrm>
            <a:off x="895884" y="2478707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runs in </a:t>
            </a: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database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transaction</a:t>
            </a:r>
            <a:endParaRPr lang="hu-HU" sz="3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C5EFD7-126C-6866-0F9C-7185E24F5D6C}"/>
              </a:ext>
            </a:extLst>
          </p:cNvPr>
          <p:cNvSpPr txBox="1"/>
          <p:nvPr/>
        </p:nvSpPr>
        <p:spPr>
          <a:xfrm>
            <a:off x="895884" y="3721263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Complex logic is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readable and maintainable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18AD4-B16D-CDD5-C73D-EC128F984F1C}"/>
              </a:ext>
            </a:extLst>
          </p:cNvPr>
          <p:cNvSpPr txBox="1"/>
          <p:nvPr/>
        </p:nvSpPr>
        <p:spPr>
          <a:xfrm>
            <a:off x="895884" y="3063361"/>
            <a:ext cx="10400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Performance-critical / bulk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operations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1588C7-8236-BC75-B1E2-31BE6E20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33" y="5152219"/>
            <a:ext cx="6464305" cy="12323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E2510E-4E10-4696-F401-F68D3A609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37" y="4379165"/>
            <a:ext cx="4964363" cy="5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C8F1-AB62-84A5-9E1C-9A792BB6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59030-CDB9-E7BC-AEC7-719CB9563594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With great power comes great responsibility</a:t>
            </a:r>
            <a:endParaRPr lang="hu-HU" sz="36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254D0-7B97-05C2-1C16-CBB536590B91}"/>
              </a:ext>
            </a:extLst>
          </p:cNvPr>
          <p:cNvSpPr txBox="1"/>
          <p:nvPr/>
        </p:nvSpPr>
        <p:spPr>
          <a:xfrm>
            <a:off x="895884" y="1309036"/>
            <a:ext cx="1040023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Plugins can impersonate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Make actions in the name of any user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Including </a:t>
            </a:r>
            <a:r>
              <a:rPr lang="hu-HU" sz="32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SYSTEM</a:t>
            </a:r>
          </a:p>
        </p:txBody>
      </p:sp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0E7FF6EE-7CBD-7F22-A03B-520C2BFC2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232" y="3290316"/>
            <a:ext cx="377952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A7F9-0E95-DB69-DA2C-F44D057C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0954A-0CA2-7275-D573-839148065ACC}"/>
              </a:ext>
            </a:extLst>
          </p:cNvPr>
          <p:cNvSpPr txBox="1"/>
          <p:nvPr/>
        </p:nvSpPr>
        <p:spPr>
          <a:xfrm>
            <a:off x="304802" y="254000"/>
            <a:ext cx="11102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Plugin Ecosystem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5E9B5-2154-52E4-38F2-94005157D771}"/>
              </a:ext>
            </a:extLst>
          </p:cNvPr>
          <p:cNvSpPr txBox="1"/>
          <p:nvPr/>
        </p:nvSpPr>
        <p:spPr>
          <a:xfrm>
            <a:off x="932016" y="1257083"/>
            <a:ext cx="92101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C#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.NET</a:t>
            </a:r>
            <a:endParaRPr lang="hu-HU" sz="3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OOP</a:t>
            </a:r>
            <a: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(class, object, inheritance,...)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Event Framework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Plugin Registration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 tools  that documentation covers</a:t>
            </a:r>
          </a:p>
        </p:txBody>
      </p:sp>
    </p:spTree>
    <p:extLst>
      <p:ext uri="{BB962C8B-B14F-4D97-AF65-F5344CB8AC3E}">
        <p14:creationId xmlns:p14="http://schemas.microsoft.com/office/powerpoint/2010/main" val="2632792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C8F1-AB62-84A5-9E1C-9A792BB6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659030-CDB9-E7BC-AEC7-719CB9563594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Mindset is Key</a:t>
            </a:r>
            <a:endParaRPr lang="hu-HU" sz="36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254D0-7B97-05C2-1C16-CBB536590B91}"/>
              </a:ext>
            </a:extLst>
          </p:cNvPr>
          <p:cNvSpPr txBox="1"/>
          <p:nvPr/>
        </p:nvSpPr>
        <p:spPr>
          <a:xfrm>
            <a:off x="927888" y="1048432"/>
            <a:ext cx="1040023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will be a lot at first</a:t>
            </a:r>
            <a:endParaRPr lang="hu-HU" sz="2000" dirty="0">
              <a:solidFill>
                <a:srgbClr val="F2F2F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that’s fine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 you really need</a:t>
            </a:r>
            <a:br>
              <a:rPr lang="hu-HU" sz="32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Motivation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to start</a:t>
            </a:r>
            <a:b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Dedication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to learn</a:t>
            </a:r>
            <a:b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Persistence</a:t>
            </a:r>
            <a:r>
              <a:rPr lang="hu-HU" sz="2000" dirty="0">
                <a:solidFill>
                  <a:srgbClr val="F2F2F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to keep going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Anything else can be learned </a:t>
            </a:r>
          </a:p>
        </p:txBody>
      </p:sp>
    </p:spTree>
    <p:extLst>
      <p:ext uri="{BB962C8B-B14F-4D97-AF65-F5344CB8AC3E}">
        <p14:creationId xmlns:p14="http://schemas.microsoft.com/office/powerpoint/2010/main" val="213873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9052A-EF08-E493-187D-648E150D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2CFD3-D2BE-B2FD-E0BB-302D9F481382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</a:t>
            </a:r>
            <a:endParaRPr lang="hu-HU" sz="2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4AB00-26BC-1E6B-022D-A30BDF7E053E}"/>
              </a:ext>
            </a:extLst>
          </p:cNvPr>
          <p:cNvSpPr txBox="1"/>
          <p:nvPr/>
        </p:nvSpPr>
        <p:spPr>
          <a:xfrm>
            <a:off x="895884" y="1309036"/>
            <a:ext cx="104002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Validation enforcement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Blocks invoice </a:t>
            </a: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item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changes when invoice status isn't Draft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B3D9C-441D-19FF-909C-F1AC3FD10A49}"/>
              </a:ext>
            </a:extLst>
          </p:cNvPr>
          <p:cNvSpPr txBox="1"/>
          <p:nvPr/>
        </p:nvSpPr>
        <p:spPr>
          <a:xfrm>
            <a:off x="895884" y="2509365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Real-time calculation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Calculating invoice item totals on creation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Calculating invoice total on invoice item creation</a:t>
            </a:r>
          </a:p>
        </p:txBody>
      </p:sp>
    </p:spTree>
    <p:extLst>
      <p:ext uri="{BB962C8B-B14F-4D97-AF65-F5344CB8AC3E}">
        <p14:creationId xmlns:p14="http://schemas.microsoft.com/office/powerpoint/2010/main" val="233759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4393-E279-C00D-8E77-02D388A1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772B-E95A-403A-AAB5-843E9C9B96F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Getting Started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191E3-1A6E-6156-2E66-49B3F47F7720}"/>
              </a:ext>
            </a:extLst>
          </p:cNvPr>
          <p:cNvSpPr txBox="1"/>
          <p:nvPr/>
        </p:nvSpPr>
        <p:spPr>
          <a:xfrm>
            <a:off x="895884" y="1309036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Follow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tutorial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MS Learn has complete walktroughs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Avoid tutorial 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63969-5FD5-5217-3E81-5AB3ED9E92B2}"/>
              </a:ext>
            </a:extLst>
          </p:cNvPr>
          <p:cNvSpPr txBox="1"/>
          <p:nvPr/>
        </p:nvSpPr>
        <p:spPr>
          <a:xfrm>
            <a:off x="895884" y="2509365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Apply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 your scenario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Take a simple validation/calculation problem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Adapt the tutorials approach to it</a:t>
            </a:r>
            <a:endParaRPr lang="hu-HU" sz="2000" dirty="0">
              <a:solidFill>
                <a:srgbClr val="00FF7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E3269-70F4-E420-981F-A450AC7A545D}"/>
              </a:ext>
            </a:extLst>
          </p:cNvPr>
          <p:cNvSpPr txBox="1"/>
          <p:nvPr/>
        </p:nvSpPr>
        <p:spPr>
          <a:xfrm>
            <a:off x="895884" y="3709694"/>
            <a:ext cx="1040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independentily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Start small, gradually increase complexity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Documentation is your best friend</a:t>
            </a:r>
            <a:endParaRPr lang="hu-HU" sz="2000" dirty="0">
              <a:solidFill>
                <a:srgbClr val="00FF7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10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F148C-3D00-79BD-8C1D-E73CBC38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94F9BCF7-63AD-1956-2DF2-B2714E75055B}"/>
              </a:ext>
            </a:extLst>
          </p:cNvPr>
          <p:cNvSpPr/>
          <p:nvPr/>
        </p:nvSpPr>
        <p:spPr>
          <a:xfrm>
            <a:off x="7432527" y="2902771"/>
            <a:ext cx="2713233" cy="528711"/>
          </a:xfrm>
          <a:prstGeom prst="chevron">
            <a:avLst/>
          </a:prstGeom>
          <a:solidFill>
            <a:srgbClr val="4B00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E298CF3-0706-5E1B-4982-8F65562041B7}"/>
              </a:ext>
            </a:extLst>
          </p:cNvPr>
          <p:cNvSpPr/>
          <p:nvPr/>
        </p:nvSpPr>
        <p:spPr>
          <a:xfrm>
            <a:off x="4972791" y="2902771"/>
            <a:ext cx="2709404" cy="528711"/>
          </a:xfrm>
          <a:prstGeom prst="chevron">
            <a:avLst/>
          </a:prstGeom>
          <a:solidFill>
            <a:srgbClr val="4B0092"/>
          </a:solidFill>
          <a:ln>
            <a:noFill/>
          </a:ln>
          <a:effectLst>
            <a:outerShdw blurRad="127000" dist="190500" dir="2154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56FC4-3488-34BF-19F7-DB8A389D0A61}"/>
              </a:ext>
            </a:extLst>
          </p:cNvPr>
          <p:cNvSpPr txBox="1"/>
          <p:nvPr/>
        </p:nvSpPr>
        <p:spPr>
          <a:xfrm>
            <a:off x="304802" y="254000"/>
            <a:ext cx="704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Journey before destination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E8BB2C5A-CA01-69C4-0C63-F2381C1918C8}"/>
              </a:ext>
            </a:extLst>
          </p:cNvPr>
          <p:cNvSpPr/>
          <p:nvPr/>
        </p:nvSpPr>
        <p:spPr>
          <a:xfrm>
            <a:off x="1895137" y="2900289"/>
            <a:ext cx="3330054" cy="528711"/>
          </a:xfrm>
          <a:prstGeom prst="homePlate">
            <a:avLst/>
          </a:prstGeom>
          <a:solidFill>
            <a:srgbClr val="4B0092"/>
          </a:solidFill>
          <a:ln>
            <a:noFill/>
          </a:ln>
          <a:effectLst>
            <a:outerShdw blurRad="127000" dist="190500" dir="2154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B450593-6B1D-57C5-7B41-D7B89075D605}"/>
              </a:ext>
            </a:extLst>
          </p:cNvPr>
          <p:cNvSpPr/>
          <p:nvPr/>
        </p:nvSpPr>
        <p:spPr>
          <a:xfrm>
            <a:off x="3450730" y="3052826"/>
            <a:ext cx="228600" cy="228600"/>
          </a:xfrm>
          <a:prstGeom prst="flowChartConnector">
            <a:avLst/>
          </a:prstGeom>
          <a:solidFill>
            <a:srgbClr val="00F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00FF7F"/>
              </a:solidFill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59A4D46-FF7E-02DD-ACBE-3E1DEC948828}"/>
              </a:ext>
            </a:extLst>
          </p:cNvPr>
          <p:cNvSpPr/>
          <p:nvPr/>
        </p:nvSpPr>
        <p:spPr>
          <a:xfrm>
            <a:off x="6259656" y="3052826"/>
            <a:ext cx="228600" cy="228600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0583307A-A1EB-4A6D-5EB1-F1D31C847142}"/>
              </a:ext>
            </a:extLst>
          </p:cNvPr>
          <p:cNvSpPr/>
          <p:nvPr/>
        </p:nvSpPr>
        <p:spPr>
          <a:xfrm>
            <a:off x="8716660" y="3052826"/>
            <a:ext cx="228600" cy="2286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A67F1-E75C-8BC1-55C5-4B19A3FD564E}"/>
              </a:ext>
            </a:extLst>
          </p:cNvPr>
          <p:cNvSpPr txBox="1"/>
          <p:nvPr/>
        </p:nvSpPr>
        <p:spPr>
          <a:xfrm>
            <a:off x="2200052" y="3581537"/>
            <a:ext cx="27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 Connectors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677EC-79D6-FDB4-7E71-2C5B6F3DF8DD}"/>
              </a:ext>
            </a:extLst>
          </p:cNvPr>
          <p:cNvSpPr txBox="1"/>
          <p:nvPr/>
        </p:nvSpPr>
        <p:spPr>
          <a:xfrm>
            <a:off x="5317824" y="3581537"/>
            <a:ext cx="211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PCF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16E3D-4BF7-C52C-62A7-A5A4CE61887D}"/>
              </a:ext>
            </a:extLst>
          </p:cNvPr>
          <p:cNvSpPr txBox="1"/>
          <p:nvPr/>
        </p:nvSpPr>
        <p:spPr>
          <a:xfrm>
            <a:off x="7774828" y="3581537"/>
            <a:ext cx="211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Plugins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C6D75-3B81-F959-4340-D090D9D86680}"/>
              </a:ext>
            </a:extLst>
          </p:cNvPr>
          <p:cNvSpPr txBox="1"/>
          <p:nvPr/>
        </p:nvSpPr>
        <p:spPr>
          <a:xfrm>
            <a:off x="2248237" y="4100924"/>
            <a:ext cx="270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Mostly configuration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Minimal code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Start today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40E63-F487-2441-2861-A34836500BA0}"/>
              </a:ext>
            </a:extLst>
          </p:cNvPr>
          <p:cNvSpPr txBox="1"/>
          <p:nvPr/>
        </p:nvSpPr>
        <p:spPr>
          <a:xfrm>
            <a:off x="5114718" y="4100924"/>
            <a:ext cx="2518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Easy to start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Hard to master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MD and Canvas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-Takes a few weeks to get confident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018967-9FBD-28E2-5E27-ADE8266CD990}"/>
              </a:ext>
            </a:extLst>
          </p:cNvPr>
          <p:cNvSpPr txBox="1"/>
          <p:nvPr/>
        </p:nvSpPr>
        <p:spPr>
          <a:xfrm>
            <a:off x="7605567" y="4100924"/>
            <a:ext cx="24507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High entry barrier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Most complex dev / deploy process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Can take months to get going</a:t>
            </a:r>
          </a:p>
        </p:txBody>
      </p:sp>
    </p:spTree>
    <p:extLst>
      <p:ext uri="{BB962C8B-B14F-4D97-AF65-F5344CB8AC3E}">
        <p14:creationId xmlns:p14="http://schemas.microsoft.com/office/powerpoint/2010/main" val="135426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4393-E279-C00D-8E77-02D388A1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772B-E95A-403A-AAB5-843E9C9B96F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session without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CC86A-950F-F98E-73D4-E80C4222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86" y="1398210"/>
            <a:ext cx="7619842" cy="43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3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4393-E279-C00D-8E77-02D388A1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0D772B-E95A-403A-AAB5-843E9C9B96FC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So, why go Pro-code?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191E3-1A6E-6156-2E66-49B3F47F7720}"/>
              </a:ext>
            </a:extLst>
          </p:cNvPr>
          <p:cNvSpPr txBox="1"/>
          <p:nvPr/>
        </p:nvSpPr>
        <p:spPr>
          <a:xfrm>
            <a:off x="895884" y="1859340"/>
            <a:ext cx="10400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 </a:t>
            </a:r>
            <a:r>
              <a:rPr lang="hu-HU" sz="4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extend</a:t>
            </a:r>
            <a:r>
              <a:rPr lang="hu-HU" sz="48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your </a:t>
            </a:r>
            <a:r>
              <a:rPr lang="hu-HU" sz="4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toolbox</a:t>
            </a:r>
          </a:p>
          <a:p>
            <a:pPr algn="ctr"/>
            <a:r>
              <a:rPr lang="hu-HU" sz="48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become </a:t>
            </a:r>
            <a:r>
              <a:rPr lang="hu-HU" sz="4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more capable</a:t>
            </a:r>
            <a:endParaRPr lang="hu-HU" sz="4800" dirty="0">
              <a:solidFill>
                <a:srgbClr val="FFFF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C2845-D252-057F-02C8-B70060A60007}"/>
              </a:ext>
            </a:extLst>
          </p:cNvPr>
          <p:cNvSpPr txBox="1"/>
          <p:nvPr/>
        </p:nvSpPr>
        <p:spPr>
          <a:xfrm>
            <a:off x="1346064" y="4011908"/>
            <a:ext cx="93204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 proudly say: </a:t>
            </a:r>
          </a:p>
          <a:p>
            <a:pPr algn="ctr"/>
            <a:r>
              <a:rPr lang="hu-HU" sz="4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„I made this.”</a:t>
            </a:r>
          </a:p>
        </p:txBody>
      </p:sp>
    </p:spTree>
    <p:extLst>
      <p:ext uri="{BB962C8B-B14F-4D97-AF65-F5344CB8AC3E}">
        <p14:creationId xmlns:p14="http://schemas.microsoft.com/office/powerpoint/2010/main" val="2259424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266C9-2DE5-DA73-24E0-22C3C5BA1946}"/>
              </a:ext>
            </a:extLst>
          </p:cNvPr>
          <p:cNvSpPr txBox="1"/>
          <p:nvPr/>
        </p:nvSpPr>
        <p:spPr>
          <a:xfrm>
            <a:off x="4400549" y="267865"/>
            <a:ext cx="7048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 you!</a:t>
            </a:r>
          </a:p>
        </p:txBody>
      </p:sp>
      <p:pic>
        <p:nvPicPr>
          <p:cNvPr id="4" name="Picture 3" descr="A qr code with a star and a star&#10;&#10;Description automatically generated">
            <a:extLst>
              <a:ext uri="{FF2B5EF4-FFF2-40B4-BE49-F238E27FC236}">
                <a16:creationId xmlns:a16="http://schemas.microsoft.com/office/drawing/2014/main" id="{03B7589E-C7D1-29A5-8790-95ECDC3C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81" y="2440001"/>
            <a:ext cx="3004083" cy="3004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56BA1B-CF59-5304-CBE0-5AE24889D67C}"/>
              </a:ext>
            </a:extLst>
          </p:cNvPr>
          <p:cNvSpPr txBox="1"/>
          <p:nvPr/>
        </p:nvSpPr>
        <p:spPr>
          <a:xfrm>
            <a:off x="1289466" y="5523340"/>
            <a:ext cx="393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Session Feedback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07D22-B752-8F3E-4DBD-0ADCFB0E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23" y="2426041"/>
            <a:ext cx="3075672" cy="3010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52182-0800-CA17-DB2E-E75F9B6BF6F1}"/>
              </a:ext>
            </a:extLst>
          </p:cNvPr>
          <p:cNvSpPr txBox="1"/>
          <p:nvPr/>
        </p:nvSpPr>
        <p:spPr>
          <a:xfrm>
            <a:off x="6012487" y="5523340"/>
            <a:ext cx="4527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Resources and demos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732A4-B7CC-DC62-B2E1-80303A37CBAE}"/>
              </a:ext>
            </a:extLst>
          </p:cNvPr>
          <p:cNvSpPr txBox="1"/>
          <p:nvPr/>
        </p:nvSpPr>
        <p:spPr>
          <a:xfrm>
            <a:off x="4127044" y="6217596"/>
            <a:ext cx="393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/    /odor-andras/</a:t>
            </a:r>
          </a:p>
        </p:txBody>
      </p:sp>
      <p:pic>
        <p:nvPicPr>
          <p:cNvPr id="12" name="Picture 11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8AF9FC4F-2451-F2E2-31FD-166CDDE0D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24" y="6304732"/>
            <a:ext cx="334990" cy="3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A7F9-0E95-DB69-DA2C-F44D057C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0954A-0CA2-7275-D573-839148065ACC}"/>
              </a:ext>
            </a:extLst>
          </p:cNvPr>
          <p:cNvSpPr txBox="1"/>
          <p:nvPr/>
        </p:nvSpPr>
        <p:spPr>
          <a:xfrm>
            <a:off x="304802" y="254000"/>
            <a:ext cx="704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Promise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334F6-2A80-6A7E-50DD-0ECC815C3F1D}"/>
              </a:ext>
            </a:extLst>
          </p:cNvPr>
          <p:cNvSpPr txBox="1"/>
          <p:nvPr/>
        </p:nvSpPr>
        <p:spPr>
          <a:xfrm>
            <a:off x="895884" y="1309036"/>
            <a:ext cx="104002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low-code hits the wall 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WHAT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 pro-code do for you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HOW </a:t>
            </a:r>
            <a:r>
              <a:rPr lang="hu-HU" sz="32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 start</a:t>
            </a:r>
            <a:br>
              <a:rPr lang="hu-HU" sz="28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„I can’t code” doesn’t have to be permanent</a:t>
            </a:r>
          </a:p>
        </p:txBody>
      </p:sp>
    </p:spTree>
    <p:extLst>
      <p:ext uri="{BB962C8B-B14F-4D97-AF65-F5344CB8AC3E}">
        <p14:creationId xmlns:p14="http://schemas.microsoft.com/office/powerpoint/2010/main" val="380945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A7F9-0E95-DB69-DA2C-F44D057C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0954A-0CA2-7275-D573-839148065ACC}"/>
              </a:ext>
            </a:extLst>
          </p:cNvPr>
          <p:cNvSpPr txBox="1"/>
          <p:nvPr/>
        </p:nvSpPr>
        <p:spPr>
          <a:xfrm>
            <a:off x="304802" y="254000"/>
            <a:ext cx="704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Low-Code Wall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334F6-2A80-6A7E-50DD-0ECC815C3F1D}"/>
              </a:ext>
            </a:extLst>
          </p:cNvPr>
          <p:cNvSpPr txBox="1"/>
          <p:nvPr/>
        </p:nvSpPr>
        <p:spPr>
          <a:xfrm>
            <a:off x="895884" y="1309036"/>
            <a:ext cx="104002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Legacy APIs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SOAP api from 1995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it looks like REST, but not really 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that custom api which was slapped together by John temporarly 2 years ago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61DF8-0F5F-4759-73E0-D0A4363CF44F}"/>
              </a:ext>
            </a:extLst>
          </p:cNvPr>
          <p:cNvSpPr txBox="1"/>
          <p:nvPr/>
        </p:nvSpPr>
        <p:spPr>
          <a:xfrm>
            <a:off x="895884" y="2755586"/>
            <a:ext cx="104002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Specific UI elements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some interactive dashboard widget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editable table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EC74D-B17D-05FD-15EE-49072259CF66}"/>
              </a:ext>
            </a:extLst>
          </p:cNvPr>
          <p:cNvSpPr txBox="1"/>
          <p:nvPr/>
        </p:nvSpPr>
        <p:spPr>
          <a:xfrm>
            <a:off x="895884" y="3894359"/>
            <a:ext cx="104002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Integrity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nobody should be able to modify the Invoice after it’s in ‚Sent’ state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when the process fails, we must roll back all changes</a:t>
            </a:r>
          </a:p>
        </p:txBody>
      </p:sp>
    </p:spTree>
    <p:extLst>
      <p:ext uri="{BB962C8B-B14F-4D97-AF65-F5344CB8AC3E}">
        <p14:creationId xmlns:p14="http://schemas.microsoft.com/office/powerpoint/2010/main" val="3774149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A7F9-0E95-DB69-DA2C-F44D057C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0954A-0CA2-7275-D573-839148065ACC}"/>
              </a:ext>
            </a:extLst>
          </p:cNvPr>
          <p:cNvSpPr txBox="1"/>
          <p:nvPr/>
        </p:nvSpPr>
        <p:spPr>
          <a:xfrm>
            <a:off x="304802" y="254000"/>
            <a:ext cx="1140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 Connectors</a:t>
            </a:r>
            <a:b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sz="20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Breaking the API Barrier</a:t>
            </a:r>
            <a:endParaRPr lang="hu-HU" sz="20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 descr="A logo of a bridge&#10;&#10;AI-generated content may be incorrect.">
            <a:extLst>
              <a:ext uri="{FF2B5EF4-FFF2-40B4-BE49-F238E27FC236}">
                <a16:creationId xmlns:a16="http://schemas.microsoft.com/office/drawing/2014/main" id="{2AA3220C-16B2-D988-9110-7FBFC1BA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6" y="1761892"/>
            <a:ext cx="7144747" cy="3334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D87CFB-6CF1-6430-2EE5-A33B7185FEA4}"/>
              </a:ext>
            </a:extLst>
          </p:cNvPr>
          <p:cNvSpPr txBox="1"/>
          <p:nvPr/>
        </p:nvSpPr>
        <p:spPr>
          <a:xfrm>
            <a:off x="304802" y="1291359"/>
            <a:ext cx="104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Predefined</a:t>
            </a:r>
            <a:r>
              <a:rPr lang="hu-HU" sz="200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and encapsulated </a:t>
            </a:r>
            <a:r>
              <a:rPr lang="hu-HU" sz="20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API action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371B3F-37C4-7570-E840-812E03E7C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26" y="1691469"/>
            <a:ext cx="7226217" cy="42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2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184CC-1048-D63F-8DC3-1A3CC35E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3B5499-F35E-13A8-D5EE-7994C07B2330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When You Need</a:t>
            </a:r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Them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97089E-ABCA-426B-CACA-F3587F5E0B1C}"/>
              </a:ext>
            </a:extLst>
          </p:cNvPr>
          <p:cNvSpPr txBox="1"/>
          <p:nvPr/>
        </p:nvSpPr>
        <p:spPr>
          <a:xfrm>
            <a:off x="895884" y="1616163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Often used APIs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Ditch the HTTP connector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No copy pasting anymore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BONUS: </a:t>
            </a:r>
            <a:r>
              <a:rPr lang="en-US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Better performance than multi-step flows</a:t>
            </a:r>
            <a:endParaRPr lang="hu-HU" sz="20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EBBAB-C8DB-B86C-C40B-BE17C170F329}"/>
              </a:ext>
            </a:extLst>
          </p:cNvPr>
          <p:cNvSpPr txBox="1"/>
          <p:nvPr/>
        </p:nvSpPr>
        <p:spPr>
          <a:xfrm>
            <a:off x="895884" y="3733732"/>
            <a:ext cx="104002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3200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Simplification</a:t>
            </a:r>
            <a:br>
              <a:rPr lang="hu-HU" sz="3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Expose only the needed actions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Hide complexity</a:t>
            </a:r>
            <a:b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hu-HU" sz="20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Simplified UX</a:t>
            </a:r>
          </a:p>
        </p:txBody>
      </p:sp>
    </p:spTree>
    <p:extLst>
      <p:ext uri="{BB962C8B-B14F-4D97-AF65-F5344CB8AC3E}">
        <p14:creationId xmlns:p14="http://schemas.microsoft.com/office/powerpoint/2010/main" val="10796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5C89B-221C-4710-1F95-04373E25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C609D-FCCA-11D4-51CC-51102FC921A4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Pain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CA2E4-B1AB-2137-6DDB-019E2265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53" y="577165"/>
            <a:ext cx="3620605" cy="5809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61E186-E3D9-5840-20CC-8E8403D3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121" y="568276"/>
            <a:ext cx="4421617" cy="58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78999-5F70-70D2-B192-2B27DB9F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3FCB2-C992-DE87-288D-BCE56539D936}"/>
              </a:ext>
            </a:extLst>
          </p:cNvPr>
          <p:cNvSpPr txBox="1"/>
          <p:nvPr/>
        </p:nvSpPr>
        <p:spPr>
          <a:xfrm>
            <a:off x="304802" y="254000"/>
            <a:ext cx="114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Dream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4774E0-39EB-01BD-2EE2-27D64E8B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80" y="1011472"/>
            <a:ext cx="4915639" cy="483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DABD-F2F0-60D3-66DD-D8139C1E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C7AAF-3A99-95BD-3B1C-5AF48E55D814}"/>
              </a:ext>
            </a:extLst>
          </p:cNvPr>
          <p:cNvSpPr txBox="1"/>
          <p:nvPr/>
        </p:nvSpPr>
        <p:spPr>
          <a:xfrm>
            <a:off x="304802" y="254000"/>
            <a:ext cx="704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Relality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76871-6B1E-55F1-C16E-331AC4CA57C7}"/>
              </a:ext>
            </a:extLst>
          </p:cNvPr>
          <p:cNvSpPr txBox="1"/>
          <p:nvPr/>
        </p:nvSpPr>
        <p:spPr>
          <a:xfrm>
            <a:off x="1025112" y="1454365"/>
            <a:ext cx="294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68437-F685-39A4-7C6C-B3E038ECE0EB}"/>
              </a:ext>
            </a:extLst>
          </p:cNvPr>
          <p:cNvSpPr txBox="1"/>
          <p:nvPr/>
        </p:nvSpPr>
        <p:spPr>
          <a:xfrm>
            <a:off x="564109" y="2231670"/>
            <a:ext cx="3543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Modern REST + OpenAPI definition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Import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file</a:t>
            </a: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Review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operation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</a:t>
            </a: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weak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some friendly names</a:t>
            </a: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</a:t>
            </a: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</a:t>
            </a:r>
            <a:r>
              <a:rPr lang="en-US" dirty="0" err="1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eploy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b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Zero code required</a:t>
            </a:r>
            <a:endParaRPr lang="hu-HU" dirty="0">
              <a:solidFill>
                <a:srgbClr val="00FF7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You can start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5586E-22E4-AFE5-9B8A-A33A5B9F6C99}"/>
              </a:ext>
            </a:extLst>
          </p:cNvPr>
          <p:cNvSpPr txBox="1"/>
          <p:nvPr/>
        </p:nvSpPr>
        <p:spPr>
          <a:xfrm>
            <a:off x="4840240" y="1457588"/>
            <a:ext cx="294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7F3F2-340F-8B9E-A29F-4C48BF1DCBFB}"/>
              </a:ext>
            </a:extLst>
          </p:cNvPr>
          <p:cNvSpPr txBox="1"/>
          <p:nvPr/>
        </p:nvSpPr>
        <p:spPr>
          <a:xfrm>
            <a:off x="4415053" y="2231670"/>
            <a:ext cx="354386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Legacy but standard APIs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Auto generate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operations from examples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Fix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misshandled parameters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Tweak </a:t>
            </a:r>
            <a:r>
              <a:rPr lang="hu-HU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YAML definition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Deploy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rgbClr val="00FF7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Some technical knowledge is required</a:t>
            </a:r>
          </a:p>
          <a:p>
            <a:pPr marL="285750" indent="-285750">
              <a:buFontTx/>
              <a:buChar char="-"/>
            </a:pPr>
            <a:endParaRPr lang="hu-HU" sz="14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5C23D-A9D1-70B4-EF1D-6D4147AB477A}"/>
              </a:ext>
            </a:extLst>
          </p:cNvPr>
          <p:cNvSpPr txBox="1"/>
          <p:nvPr/>
        </p:nvSpPr>
        <p:spPr>
          <a:xfrm>
            <a:off x="8602638" y="1457589"/>
            <a:ext cx="2943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08A5F-C704-8863-3E7C-53A94928C5FB}"/>
              </a:ext>
            </a:extLst>
          </p:cNvPr>
          <p:cNvSpPr txBox="1"/>
          <p:nvPr/>
        </p:nvSpPr>
        <p:spPr>
          <a:xfrm>
            <a:off x="8178894" y="2231670"/>
            <a:ext cx="35438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 and/or poorly documented APIs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Manual 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operation  </a:t>
            </a: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setup</a:t>
            </a: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</a:t>
            </a:r>
            <a:r>
              <a:rPr lang="en-US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ode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</a:t>
            </a:r>
            <a:r>
              <a:rPr lang="en-US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requests 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/ </a:t>
            </a:r>
            <a:r>
              <a:rPr lang="en-US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respons</a:t>
            </a: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 formatting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Lot of </a:t>
            </a: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debugging</a:t>
            </a: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Strong API knowledge required</a:t>
            </a:r>
            <a:br>
              <a:rPr lang="hu-HU" dirty="0">
                <a:solidFill>
                  <a:srgbClr val="00FF7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hu-HU" dirty="0">
              <a:solidFill>
                <a:srgbClr val="00FF7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850C9F-F070-A73D-3426-D28FBF595786}"/>
              </a:ext>
            </a:extLst>
          </p:cNvPr>
          <p:cNvSpPr/>
          <p:nvPr/>
        </p:nvSpPr>
        <p:spPr>
          <a:xfrm>
            <a:off x="564109" y="1551382"/>
            <a:ext cx="267630" cy="267630"/>
          </a:xfrm>
          <a:prstGeom prst="ellipse">
            <a:avLst/>
          </a:prstGeom>
          <a:solidFill>
            <a:srgbClr val="00FF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08177B-E5DD-1A85-8AFA-1EA166404C97}"/>
              </a:ext>
            </a:extLst>
          </p:cNvPr>
          <p:cNvSpPr/>
          <p:nvPr/>
        </p:nvSpPr>
        <p:spPr>
          <a:xfrm>
            <a:off x="4416496" y="1551382"/>
            <a:ext cx="267630" cy="2676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731364-3F69-CA14-7C02-38F74C4E559E}"/>
              </a:ext>
            </a:extLst>
          </p:cNvPr>
          <p:cNvSpPr/>
          <p:nvPr/>
        </p:nvSpPr>
        <p:spPr>
          <a:xfrm>
            <a:off x="8178894" y="1551382"/>
            <a:ext cx="267630" cy="2676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494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hift Enter">
      <a:dk1>
        <a:sysClr val="windowText" lastClr="000000"/>
      </a:dk1>
      <a:lt1>
        <a:sysClr val="window" lastClr="FFFFFF"/>
      </a:lt1>
      <a:dk2>
        <a:srgbClr val="002060"/>
      </a:dk2>
      <a:lt2>
        <a:srgbClr val="00FF7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ABAA374F60E4A810ABF9FF8BE50F5" ma:contentTypeVersion="13" ma:contentTypeDescription="Create a new document." ma:contentTypeScope="" ma:versionID="5cdf10c6532a748e56c701cdb738b4d1">
  <xsd:schema xmlns:xsd="http://www.w3.org/2001/XMLSchema" xmlns:xs="http://www.w3.org/2001/XMLSchema" xmlns:p="http://schemas.microsoft.com/office/2006/metadata/properties" xmlns:ns2="40a4ec01-69b4-47ea-93b0-4a40438e8b37" xmlns:ns3="03d3e0a2-bbaf-4168-ac8f-a9a12b3d4007" targetNamespace="http://schemas.microsoft.com/office/2006/metadata/properties" ma:root="true" ma:fieldsID="8b0511b5fcef7f54113ee7a17b155eba" ns2:_="" ns3:_="">
    <xsd:import namespace="40a4ec01-69b4-47ea-93b0-4a40438e8b37"/>
    <xsd:import namespace="03d3e0a2-bbaf-4168-ac8f-a9a12b3d40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4ec01-69b4-47ea-93b0-4a40438e8b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501a440-c796-4195-b2b0-f22bf83156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d3e0a2-bbaf-4168-ac8f-a9a12b3d400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e8813fc-3cc2-43c5-88d7-1db13a6ce297}" ma:internalName="TaxCatchAll" ma:showField="CatchAllData" ma:web="03d3e0a2-bbaf-4168-ac8f-a9a12b3d40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d3e0a2-bbaf-4168-ac8f-a9a12b3d4007" xsi:nil="true"/>
    <lcf76f155ced4ddcb4097134ff3c332f xmlns="40a4ec01-69b4-47ea-93b0-4a40438e8b3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2CB4598-788F-47EC-B842-33375A42F4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E59BE8-EBFF-421F-AD36-CF173E59D9EF}">
  <ds:schemaRefs>
    <ds:schemaRef ds:uri="03d3e0a2-bbaf-4168-ac8f-a9a12b3d4007"/>
    <ds:schemaRef ds:uri="40a4ec01-69b4-47ea-93b0-4a40438e8b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94BBC9D-3186-4D9F-AECB-EB8584066F7E}">
  <ds:schemaRefs>
    <ds:schemaRef ds:uri="03d3e0a2-bbaf-4168-ac8f-a9a12b3d4007"/>
    <ds:schemaRef ds:uri="40a4ec01-69b4-47ea-93b0-4a40438e8b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6942</TotalTime>
  <Words>1100</Words>
  <Application>Microsoft Office PowerPoint</Application>
  <PresentationFormat>Widescreen</PresentationFormat>
  <Paragraphs>162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open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András Fördõs</dc:creator>
  <cp:lastModifiedBy>Ódor András</cp:lastModifiedBy>
  <cp:revision>42</cp:revision>
  <dcterms:created xsi:type="dcterms:W3CDTF">2025-10-25T17:42:31Z</dcterms:created>
  <dcterms:modified xsi:type="dcterms:W3CDTF">2025-11-26T03:14:43Z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0x010100019ABAA374F60E4A810ABF9FF8BE50F5</vt:lpwstr>
  </property>
  <property fmtid="{D5CDD505-2E9C-101B-9397-08002B2CF9AE}" pid="3" name="MediaServiceImageTags">
    <vt:lpwstr/>
  </property>
</Properties>
</file>